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491" r:id="rId2"/>
    <p:sldId id="530" r:id="rId3"/>
    <p:sldId id="551" r:id="rId4"/>
    <p:sldId id="555" r:id="rId5"/>
    <p:sldId id="556" r:id="rId6"/>
    <p:sldId id="557" r:id="rId7"/>
    <p:sldId id="552" r:id="rId8"/>
    <p:sldId id="553" r:id="rId9"/>
    <p:sldId id="546" r:id="rId10"/>
    <p:sldId id="547" r:id="rId11"/>
    <p:sldId id="548" r:id="rId12"/>
    <p:sldId id="549" r:id="rId13"/>
    <p:sldId id="550" r:id="rId14"/>
    <p:sldId id="545" r:id="rId15"/>
    <p:sldId id="544" r:id="rId16"/>
    <p:sldId id="528" r:id="rId17"/>
    <p:sldId id="399" r:id="rId18"/>
    <p:sldId id="527" r:id="rId19"/>
    <p:sldId id="529" r:id="rId20"/>
    <p:sldId id="481" r:id="rId21"/>
    <p:sldId id="4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4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25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14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5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39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8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9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04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51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6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10" Type="http://schemas.openxmlformats.org/officeDocument/2006/relationships/image" Target="../media/image3.png"/><Relationship Id="rId4" Type="http://schemas.openxmlformats.org/officeDocument/2006/relationships/image" Target="../media/image36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1.jpg"/><Relationship Id="rId7" Type="http://schemas.openxmlformats.org/officeDocument/2006/relationships/image" Target="../media/image4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10.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Extension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14432"/>
          <a:stretch/>
        </p:blipFill>
        <p:spPr>
          <a:xfrm>
            <a:off x="4940300" y="4094289"/>
            <a:ext cx="3876456" cy="2700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315" y="856574"/>
            <a:ext cx="4318001" cy="2572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r="23283" b="45446"/>
          <a:stretch/>
        </p:blipFill>
        <p:spPr>
          <a:xfrm>
            <a:off x="698625" y="1053576"/>
            <a:ext cx="4448561" cy="2375424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>
            <a:off x="5692464" y="1674255"/>
            <a:ext cx="850006" cy="79849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 rot="5400000">
            <a:off x="7501587" y="3400142"/>
            <a:ext cx="531730" cy="7241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0221" y="3449734"/>
            <a:ext cx="4486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13 – Go to se18 Tcode and gave the </a:t>
            </a:r>
            <a:endParaRPr lang="en-US" dirty="0">
              <a:solidFill>
                <a:srgbClr val="202124"/>
              </a:solidFill>
            </a:endParaRPr>
          </a:p>
          <a:p>
            <a:r>
              <a:rPr lang="en-US" dirty="0" smtClean="0">
                <a:solidFill>
                  <a:srgbClr val="202124"/>
                </a:solidFill>
              </a:rPr>
              <a:t>BADI “PAOC_MY_TRAVEL_EXPENSES_BADI”.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816756" y="4121106"/>
            <a:ext cx="3172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14 – Go to se19 Tcode and Paste the Enhancement spot name “PAOC_MY_TRAVEL_EXPENSES”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And Click on Create</a:t>
            </a:r>
            <a:endParaRPr lang="en-US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5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Extension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941" y="2867925"/>
            <a:ext cx="4502875" cy="34909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07" y="2893683"/>
            <a:ext cx="6223407" cy="3272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1" y="1136049"/>
            <a:ext cx="7200000" cy="1314286"/>
          </a:xfrm>
          <a:prstGeom prst="rect">
            <a:avLst/>
          </a:prstGeom>
        </p:spPr>
      </p:pic>
      <p:sp>
        <p:nvSpPr>
          <p:cNvPr id="5" name="Chevron 4"/>
          <p:cNvSpPr/>
          <p:nvPr/>
        </p:nvSpPr>
        <p:spPr>
          <a:xfrm>
            <a:off x="6860613" y="4314423"/>
            <a:ext cx="490014" cy="51285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 rot="5400000">
            <a:off x="3619534" y="2383279"/>
            <a:ext cx="396014" cy="55170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29356" y="1162006"/>
            <a:ext cx="3723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15 – Give Name of new Enhancement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7409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Extension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839" y="1673348"/>
            <a:ext cx="5799747" cy="3358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1" y="1675122"/>
            <a:ext cx="4514330" cy="3356875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>
            <a:off x="5259804" y="2910625"/>
            <a:ext cx="600084" cy="69545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5321" y="5247904"/>
            <a:ext cx="451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16 – Click On Copy Sample Class and new Enhancement Implementation Created.</a:t>
            </a:r>
          </a:p>
        </p:txBody>
      </p:sp>
    </p:spTree>
    <p:extLst>
      <p:ext uri="{BB962C8B-B14F-4D97-AF65-F5344CB8AC3E}">
        <p14:creationId xmlns:p14="http://schemas.microsoft.com/office/powerpoint/2010/main" val="277208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Extension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24" y="2551714"/>
            <a:ext cx="11780952" cy="39142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55320" y="1272387"/>
            <a:ext cx="10515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17 Register the Service and Regenerate it &amp; Test the Service in Browser for see the metadata .</a:t>
            </a:r>
          </a:p>
        </p:txBody>
      </p:sp>
    </p:spTree>
    <p:extLst>
      <p:ext uri="{BB962C8B-B14F-4D97-AF65-F5344CB8AC3E}">
        <p14:creationId xmlns:p14="http://schemas.microsoft.com/office/powerpoint/2010/main" val="15011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Base64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sp>
        <p:nvSpPr>
          <p:cNvPr id="2" name="Rectangle 1"/>
          <p:cNvSpPr/>
          <p:nvPr/>
        </p:nvSpPr>
        <p:spPr>
          <a:xfrm>
            <a:off x="655320" y="1359194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</a:rPr>
              <a:t>Base64 is a group </a:t>
            </a:r>
            <a:r>
              <a:rPr lang="en-US" b="1" dirty="0">
                <a:solidFill>
                  <a:srgbClr val="202124"/>
                </a:solidFill>
              </a:rPr>
              <a:t>of similar binary-to-text encoding schemes</a:t>
            </a:r>
            <a:r>
              <a:rPr lang="en-US" dirty="0">
                <a:solidFill>
                  <a:srgbClr val="202124"/>
                </a:solidFill>
              </a:rPr>
              <a:t> that represent binary data in an ASCII string format by translating it into a radix-64 representation. The term Base64 originates from a specific MIME content transfer encoding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031" y="2100343"/>
            <a:ext cx="5254205" cy="1600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141" y="3966336"/>
            <a:ext cx="6885714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5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XML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sp>
        <p:nvSpPr>
          <p:cNvPr id="2" name="Rectangle 1"/>
          <p:cNvSpPr/>
          <p:nvPr/>
        </p:nvSpPr>
        <p:spPr>
          <a:xfrm>
            <a:off x="655320" y="1136049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XML Schema defines in a way what an XML document contains, therefore, XSD defines the string so, it can be defined as a value that contains character strings also has Unicode character given by XML and represented using the type xs: </a:t>
            </a:r>
            <a:r>
              <a:rPr lang="en-US" b="1" dirty="0"/>
              <a:t>string</a:t>
            </a:r>
            <a:r>
              <a:rPr lang="en-US" dirty="0"/>
              <a:t>, while this type has a white space character and maintained by the processor as 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188" y="2720607"/>
            <a:ext cx="7047619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82093" y="2784901"/>
              <a:ext cx="44278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10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="" xmlns:a16="http://schemas.microsoft.com/office/drawing/2014/main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10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OData Service Extension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onvert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Base 64 into XML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Convert XML into Base 64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Premium Vector | Managers team organize project calendar. professional  manager workers, working time planner calendars and teamwork activity  organization plan illustration. deadline reminder and task pla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78" y="898257"/>
            <a:ext cx="596265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mbedded and Cloud OData Services for SAP Business Suite | SAP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3221772"/>
            <a:ext cx="3756025" cy="289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Extension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sp>
        <p:nvSpPr>
          <p:cNvPr id="2" name="Rectangle 1"/>
          <p:cNvSpPr/>
          <p:nvPr/>
        </p:nvSpPr>
        <p:spPr>
          <a:xfrm>
            <a:off x="655320" y="1257594"/>
            <a:ext cx="107253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Extend Standard OData Service with use of following Steps</a:t>
            </a:r>
          </a:p>
          <a:p>
            <a:endParaRPr lang="en-US" dirty="0" smtClean="0">
              <a:solidFill>
                <a:srgbClr val="202124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</a:t>
            </a:r>
            <a:r>
              <a:rPr lang="en-US" dirty="0"/>
              <a:t>the standard app OData </a:t>
            </a:r>
            <a:r>
              <a:rPr lang="en-US" dirty="0" smtClean="0"/>
              <a:t>service.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</a:t>
            </a:r>
            <a:r>
              <a:rPr lang="en-US" dirty="0"/>
              <a:t>the corresponding ABAP DDIC </a:t>
            </a:r>
            <a:r>
              <a:rPr lang="en-US" dirty="0" smtClean="0"/>
              <a:t>Structure </a:t>
            </a:r>
            <a:r>
              <a:rPr lang="en-US" dirty="0"/>
              <a:t>for the entity to be </a:t>
            </a:r>
            <a:r>
              <a:rPr lang="en-US" dirty="0" smtClean="0"/>
              <a:t>extended.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custom GW project &amp; redefine the standard OData </a:t>
            </a:r>
            <a:r>
              <a:rPr lang="en-US" dirty="0" smtClean="0"/>
              <a:t>service.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/>
              <a:t>custom fields to entities (you want to extend</a:t>
            </a:r>
            <a:r>
              <a:rPr lang="en-US" dirty="0" smtClean="0"/>
              <a:t>).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Implement </a:t>
            </a:r>
            <a:r>
              <a:rPr lang="en-US" dirty="0"/>
              <a:t>BADI for fetching and manipulating the new </a:t>
            </a:r>
            <a:r>
              <a:rPr lang="en-US" dirty="0" smtClean="0"/>
              <a:t>data.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Regenerate </a:t>
            </a:r>
            <a:r>
              <a:rPr lang="en-US" dirty="0"/>
              <a:t>&amp; Register the new </a:t>
            </a:r>
            <a:r>
              <a:rPr lang="en-US" dirty="0" smtClean="0"/>
              <a:t>app.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Extension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300" y="3121055"/>
            <a:ext cx="5382685" cy="31201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21" y="1224088"/>
            <a:ext cx="5484666" cy="25274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4478" y="3891697"/>
            <a:ext cx="5688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1 – Add Standard OData Service in our Service Builder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      “PAOC_TRV”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38078" y="2443897"/>
            <a:ext cx="47648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2 – Go to Expense Entity Type and Grab the </a:t>
            </a:r>
          </a:p>
          <a:p>
            <a:r>
              <a:rPr lang="en-US" dirty="0">
                <a:solidFill>
                  <a:srgbClr val="202124"/>
                </a:solidFill>
              </a:rPr>
              <a:t>               ABAP Structure “SPAOC_TRV_EXPENSE”.</a:t>
            </a: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6139987" y="3121055"/>
            <a:ext cx="425913" cy="4095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8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Extension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36" y="2546595"/>
            <a:ext cx="5704762" cy="3923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07" y="1076216"/>
            <a:ext cx="4975193" cy="2901503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>
            <a:off x="5641168" y="3022600"/>
            <a:ext cx="454068" cy="4699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8578" y="3942497"/>
            <a:ext cx="5058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3 – Go to se11 and See the Structure.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57078" y="2151797"/>
            <a:ext cx="553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4 – </a:t>
            </a:r>
            <a:r>
              <a:rPr lang="en-US" dirty="0">
                <a:solidFill>
                  <a:srgbClr val="202124"/>
                </a:solidFill>
              </a:rPr>
              <a:t>Append Structure “ZAB_SPAOC_TRV_EXPENSE” 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Extension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345" y="4377153"/>
            <a:ext cx="6333333" cy="2171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1" y="1116147"/>
            <a:ext cx="6342379" cy="279482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038755" y="1563036"/>
            <a:ext cx="43419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5 – Append 2 Fields 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       DOCUMENT_NUMBER</a:t>
            </a:r>
            <a:br>
              <a:rPr lang="en-US" dirty="0" smtClean="0">
                <a:solidFill>
                  <a:srgbClr val="202124"/>
                </a:solidFill>
              </a:rPr>
            </a:br>
            <a:r>
              <a:rPr lang="en-US" dirty="0" smtClean="0">
                <a:solidFill>
                  <a:srgbClr val="202124"/>
                </a:solidFill>
              </a:rPr>
              <a:t>                NO_EMPLOYEE.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4527" y="5243867"/>
            <a:ext cx="5058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6 – Go to Extras select Enhancement Category.</a:t>
            </a:r>
          </a:p>
        </p:txBody>
      </p:sp>
      <p:sp>
        <p:nvSpPr>
          <p:cNvPr id="4" name="Chevron 3"/>
          <p:cNvSpPr/>
          <p:nvPr/>
        </p:nvSpPr>
        <p:spPr>
          <a:xfrm rot="5400000">
            <a:off x="5934977" y="3875608"/>
            <a:ext cx="368838" cy="5225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6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Extension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125" y="3454772"/>
            <a:ext cx="6418945" cy="3082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30" y="1068199"/>
            <a:ext cx="5817233" cy="186343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421393" y="1101597"/>
            <a:ext cx="5058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7 – Select “Can Be Enhanced ( Deep )”.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5568" y="4937353"/>
            <a:ext cx="4360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8 – See fields in our main Structure and               Activate it.</a:t>
            </a:r>
          </a:p>
        </p:txBody>
      </p:sp>
      <p:sp>
        <p:nvSpPr>
          <p:cNvPr id="5" name="Chevron 4"/>
          <p:cNvSpPr/>
          <p:nvPr/>
        </p:nvSpPr>
        <p:spPr>
          <a:xfrm rot="5340000">
            <a:off x="5643790" y="2882551"/>
            <a:ext cx="480098" cy="61506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41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Extension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3" y="3169421"/>
            <a:ext cx="5409712" cy="3266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1" y="1136049"/>
            <a:ext cx="4763652" cy="3529245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>
            <a:off x="5780868" y="3429000"/>
            <a:ext cx="562006" cy="60208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5568" y="4937353"/>
            <a:ext cx="4360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9 – Create new project and Redefine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       and Click on OData Service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84525" y="2475346"/>
            <a:ext cx="5168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10 – Gave the Name of Standard OData Service 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          and Click on Next.</a:t>
            </a:r>
          </a:p>
        </p:txBody>
      </p:sp>
    </p:spTree>
    <p:extLst>
      <p:ext uri="{BB962C8B-B14F-4D97-AF65-F5344CB8AC3E}">
        <p14:creationId xmlns:p14="http://schemas.microsoft.com/office/powerpoint/2010/main" val="24841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OData Extension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105900" y="6548582"/>
            <a:ext cx="30727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13800"/>
          <a:stretch/>
        </p:blipFill>
        <p:spPr>
          <a:xfrm>
            <a:off x="718478" y="5171195"/>
            <a:ext cx="8554312" cy="1333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77" y="1107255"/>
            <a:ext cx="5669444" cy="3413574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 rot="5400000">
            <a:off x="4371365" y="4474740"/>
            <a:ext cx="592428" cy="68055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87921" y="1417734"/>
            <a:ext cx="5168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11 – Select all Field and Next.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272790" y="5111232"/>
            <a:ext cx="2736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Step 12 – Append two more Property</a:t>
            </a:r>
          </a:p>
        </p:txBody>
      </p:sp>
    </p:spTree>
    <p:extLst>
      <p:ext uri="{BB962C8B-B14F-4D97-AF65-F5344CB8AC3E}">
        <p14:creationId xmlns:p14="http://schemas.microsoft.com/office/powerpoint/2010/main" val="38797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8471</TotalTime>
  <Words>656</Words>
  <Application>Microsoft Office PowerPoint</Application>
  <PresentationFormat>Widescreen</PresentationFormat>
  <Paragraphs>160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669</cp:revision>
  <dcterms:created xsi:type="dcterms:W3CDTF">2016-07-10T03:33:26Z</dcterms:created>
  <dcterms:modified xsi:type="dcterms:W3CDTF">2021-10-28T14:15:45Z</dcterms:modified>
</cp:coreProperties>
</file>